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8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90D-D769-4990-884F-79BC1CF13E86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B621-8DD3-49FF-8D11-6F0B4C2139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12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90D-D769-4990-884F-79BC1CF13E86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B621-8DD3-49FF-8D11-6F0B4C2139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152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90D-D769-4990-884F-79BC1CF13E86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B621-8DD3-49FF-8D11-6F0B4C2139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690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90D-D769-4990-884F-79BC1CF13E86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B621-8DD3-49FF-8D11-6F0B4C2139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49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90D-D769-4990-884F-79BC1CF13E86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B621-8DD3-49FF-8D11-6F0B4C2139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50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90D-D769-4990-884F-79BC1CF13E86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B621-8DD3-49FF-8D11-6F0B4C2139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865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90D-D769-4990-884F-79BC1CF13E86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B621-8DD3-49FF-8D11-6F0B4C2139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115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90D-D769-4990-884F-79BC1CF13E86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B621-8DD3-49FF-8D11-6F0B4C2139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413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90D-D769-4990-884F-79BC1CF13E86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B621-8DD3-49FF-8D11-6F0B4C2139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77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90D-D769-4990-884F-79BC1CF13E86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B621-8DD3-49FF-8D11-6F0B4C2139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169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590D-D769-4990-884F-79BC1CF13E86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B621-8DD3-49FF-8D11-6F0B4C2139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790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590D-D769-4990-884F-79BC1CF13E86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2B621-8DD3-49FF-8D11-6F0B4C2139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265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hyjeong@kribb.re.kr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harvest.readthedocs.io/en/latest/_downloads/parsnp.gg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arvest.readthedocs.io/en/latest/index.html" TargetMode="External"/><Relationship Id="rId2" Type="http://schemas.openxmlformats.org/officeDocument/2006/relationships/hyperlink" Target="https://www.ncbi.nlm.nih.gov/pmc/articles/PMC4262987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arvest.readthedocs.io/en/latest/content/gingr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arb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 smtClean="0"/>
              <a:t>Gingr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사용법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Version 0.8</a:t>
            </a:r>
          </a:p>
          <a:p>
            <a:r>
              <a:rPr lang="ko-KR" altLang="en-US" dirty="0" smtClean="0"/>
              <a:t>정 해 영 </a:t>
            </a:r>
            <a:r>
              <a:rPr lang="en-US" altLang="ko-KR" dirty="0" smtClean="0">
                <a:hlinkClick r:id="rId2"/>
              </a:rPr>
              <a:t>hyjeong@kribb.re.kr</a:t>
            </a:r>
            <a:endParaRPr lang="en-US" altLang="ko-KR" dirty="0" smtClean="0"/>
          </a:p>
          <a:p>
            <a:r>
              <a:rPr lang="ko-KR" altLang="en-US" dirty="0" err="1" smtClean="0"/>
              <a:t>감염병연구센터</a:t>
            </a:r>
            <a:r>
              <a:rPr lang="en-US" altLang="ko-KR" dirty="0" smtClean="0"/>
              <a:t>/KRIBB</a:t>
            </a:r>
            <a:endParaRPr lang="ko-KR" altLang="en-US" dirty="0"/>
          </a:p>
        </p:txBody>
      </p:sp>
      <p:pic>
        <p:nvPicPr>
          <p:cNvPr id="1026" name="Picture 2" descr="../_images/logo_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9" y="194982"/>
            <a:ext cx="32670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693458" y="335507"/>
            <a:ext cx="8301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i="0" dirty="0" smtClean="0">
                <a:solidFill>
                  <a:srgbClr val="404040"/>
                </a:solidFill>
                <a:effectLst/>
                <a:latin typeface="Lato"/>
              </a:rPr>
              <a:t>Interactive visualization of alignments, trees and variants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16422" y="5678706"/>
            <a:ext cx="10390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Sample input file: </a:t>
            </a:r>
            <a:r>
              <a:rPr lang="ko-KR" altLang="en-US" dirty="0" smtClean="0">
                <a:hlinkClick r:id="rId4"/>
              </a:rPr>
              <a:t>http://harvest.readthedocs.io/en/latest/_downloads/parsnp.ggr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468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참고 자료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논문</a:t>
            </a:r>
            <a:r>
              <a:rPr lang="en-US" altLang="ko-KR" dirty="0" smtClean="0"/>
              <a:t>] The Harvest suite for rapid core-genome alignment and visualization of thousands of intraspecific microbial genomes. </a:t>
            </a:r>
            <a:r>
              <a:rPr lang="en-US" altLang="ko-KR" u="sng" dirty="0"/>
              <a:t>Genome Biol.</a:t>
            </a:r>
            <a:r>
              <a:rPr lang="en-US" altLang="ko-KR" dirty="0"/>
              <a:t> 2014;15(11):524</a:t>
            </a:r>
            <a:r>
              <a:rPr lang="en-US" altLang="ko-KR" dirty="0" smtClean="0"/>
              <a:t>. </a:t>
            </a:r>
            <a:r>
              <a:rPr lang="en-US" altLang="ko-KR" dirty="0" smtClean="0">
                <a:hlinkClick r:id="rId2"/>
              </a:rPr>
              <a:t>https://www.ncbi.nlm.nih.gov/pmc/articles/PMC4262987/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Harvest documentation: </a:t>
            </a:r>
            <a:r>
              <a:rPr lang="en-US" altLang="ko-KR" dirty="0" smtClean="0">
                <a:hlinkClick r:id="rId3"/>
              </a:rPr>
              <a:t>http://harvest.readthedocs.io/en/latest/index.html</a:t>
            </a:r>
            <a:r>
              <a:rPr lang="en-US" altLang="ko-KR" dirty="0" smtClean="0"/>
              <a:t> </a:t>
            </a:r>
          </a:p>
          <a:p>
            <a:r>
              <a:rPr lang="en-US" altLang="ko-KR" dirty="0" err="1" smtClean="0"/>
              <a:t>Ginr</a:t>
            </a:r>
            <a:r>
              <a:rPr lang="en-US" altLang="ko-KR" dirty="0" smtClean="0"/>
              <a:t> documentation: </a:t>
            </a:r>
            <a:r>
              <a:rPr lang="en-US" altLang="ko-KR" dirty="0" smtClean="0">
                <a:hlinkClick r:id="rId4"/>
              </a:rPr>
              <a:t>http://harvest.readthedocs.io/en/latest/content/gingr.html</a:t>
            </a:r>
            <a:r>
              <a:rPr lang="en-US" altLang="ko-KR" dirty="0" smtClean="0"/>
              <a:t> </a:t>
            </a:r>
          </a:p>
          <a:p>
            <a:pPr marL="457200" lvl="1" indent="0">
              <a:buNone/>
            </a:pPr>
            <a:r>
              <a:rPr lang="en-US" altLang="ko-KR" dirty="0" smtClean="0"/>
              <a:t>(Importing other files, File formats </a:t>
            </a:r>
            <a:r>
              <a:rPr lang="ko-KR" altLang="en-US" dirty="0" smtClean="0"/>
              <a:t>등 고급 사용에 대한 설명은 이곳을 참고할 것</a:t>
            </a:r>
            <a:r>
              <a:rPr lang="en-US" altLang="ko-KR" dirty="0" smtClean="0"/>
              <a:t>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214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Harvest</a:t>
            </a:r>
            <a:r>
              <a:rPr lang="ko-KR" altLang="en-US" dirty="0" smtClean="0"/>
              <a:t>란 무엇인가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Harvest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Maryland Bioinformatics Laboratories(</a:t>
            </a:r>
            <a:r>
              <a:rPr lang="en-US" altLang="ko-KR" dirty="0" smtClean="0">
                <a:hlinkClick r:id="rId2"/>
              </a:rPr>
              <a:t>https://github.com/marbl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개발한 </a:t>
            </a:r>
            <a:r>
              <a:rPr lang="en-US" altLang="ko-KR" dirty="0" smtClean="0"/>
              <a:t>core-genome alignment &amp; visualization tool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   </a:t>
            </a:r>
          </a:p>
          <a:p>
            <a:r>
              <a:rPr lang="ko-KR" altLang="en-US" dirty="0" smtClean="0"/>
              <a:t>다음의 </a:t>
            </a:r>
            <a:r>
              <a:rPr lang="en-US" altLang="ko-KR" dirty="0" smtClean="0"/>
              <a:t>3 </a:t>
            </a:r>
            <a:r>
              <a:rPr lang="ko-KR" altLang="en-US" dirty="0" smtClean="0"/>
              <a:t>가지 프로그램으로 구성되어 있으며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gingr</a:t>
            </a:r>
            <a:r>
              <a:rPr lang="ko-KR" altLang="en-US" dirty="0" smtClean="0"/>
              <a:t>은 이 중에서 유일한 </a:t>
            </a:r>
            <a:r>
              <a:rPr lang="en-US" altLang="ko-KR" dirty="0" smtClean="0"/>
              <a:t>GUI </a:t>
            </a:r>
            <a:r>
              <a:rPr lang="ko-KR" altLang="en-US" dirty="0" smtClean="0"/>
              <a:t>프로그램이다</a:t>
            </a:r>
            <a:r>
              <a:rPr lang="en-US" altLang="ko-KR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dirty="0" err="1" smtClean="0"/>
              <a:t>Parsnp</a:t>
            </a:r>
            <a:r>
              <a:rPr lang="en-US" altLang="ko-KR" dirty="0" smtClean="0"/>
              <a:t> – Core-genome alignment and analysis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dirty="0" err="1" smtClean="0"/>
              <a:t>Gingr</a:t>
            </a:r>
            <a:r>
              <a:rPr lang="en-US" altLang="ko-KR" dirty="0" smtClean="0"/>
              <a:t> – Interactive visualization of alignments, trees and variants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dirty="0" err="1" smtClean="0"/>
              <a:t>HarvestTools</a:t>
            </a:r>
            <a:r>
              <a:rPr lang="en-US" altLang="ko-KR" dirty="0" smtClean="0"/>
              <a:t> – Archiving and </a:t>
            </a:r>
            <a:r>
              <a:rPr lang="en-US" altLang="ko-KR" dirty="0" err="1" smtClean="0"/>
              <a:t>postprocessing</a:t>
            </a:r>
            <a:endParaRPr lang="en-US" altLang="ko-KR" dirty="0" smtClean="0"/>
          </a:p>
          <a:p>
            <a:r>
              <a:rPr lang="ko-KR" altLang="en-US" dirty="0" smtClean="0"/>
              <a:t>이 사용 설명서는 </a:t>
            </a:r>
            <a:r>
              <a:rPr lang="en-US" altLang="ko-KR" dirty="0" smtClean="0"/>
              <a:t>142 </a:t>
            </a:r>
            <a:r>
              <a:rPr lang="ko-KR" altLang="en-US" dirty="0" smtClean="0"/>
              <a:t>종의 결핵균</a:t>
            </a:r>
            <a:r>
              <a:rPr lang="en-US" altLang="ko-KR" dirty="0" smtClean="0"/>
              <a:t>(</a:t>
            </a:r>
            <a:r>
              <a:rPr lang="en-US" altLang="ko-KR" i="1" dirty="0" smtClean="0"/>
              <a:t>Mycobacteria tuberculosis </a:t>
            </a:r>
            <a:r>
              <a:rPr lang="en-US" altLang="ko-KR" dirty="0" smtClean="0"/>
              <a:t>complex) </a:t>
            </a:r>
            <a:r>
              <a:rPr lang="ko-KR" altLang="en-US" dirty="0" smtClean="0"/>
              <a:t>유전체 서열의 분석 결과를 이용한 것이다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46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9" y="0"/>
            <a:ext cx="11815062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88469" y="1227276"/>
            <a:ext cx="3114955" cy="369332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실행</a:t>
            </a:r>
            <a:r>
              <a:rPr lang="en-US" altLang="ko-KR" dirty="0" smtClean="0"/>
              <a:t>] $ </a:t>
            </a:r>
            <a:r>
              <a:rPr lang="ko-KR" altLang="en-US" dirty="0" smtClean="0"/>
              <a:t>./gingr ./parsnp.ggr</a:t>
            </a:r>
            <a:endParaRPr lang="ko-KR" altLang="en-US" dirty="0"/>
          </a:p>
        </p:txBody>
      </p:sp>
      <p:cxnSp>
        <p:nvCxnSpPr>
          <p:cNvPr id="7" name="직선 화살표 연결선 6"/>
          <p:cNvCxnSpPr/>
          <p:nvPr/>
        </p:nvCxnSpPr>
        <p:spPr>
          <a:xfrm flipV="1">
            <a:off x="2796988" y="4607859"/>
            <a:ext cx="412377" cy="17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358500" y="4787152"/>
            <a:ext cx="4877617" cy="646331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en-US" altLang="ko-KR" dirty="0" smtClean="0"/>
              <a:t>Reference sequence</a:t>
            </a:r>
            <a:r>
              <a:rPr lang="ko-KR" altLang="en-US" dirty="0" smtClean="0"/>
              <a:t>가 푸른 색으로 표시된다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H37Rv (NC_000962.3)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695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9" y="0"/>
            <a:ext cx="11815062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95835" y="421341"/>
            <a:ext cx="1362636" cy="49305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/>
          <p:nvPr/>
        </p:nvCxnSpPr>
        <p:spPr>
          <a:xfrm flipH="1" flipV="1">
            <a:off x="1048871" y="995082"/>
            <a:ext cx="394447" cy="1398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5639" y="2393576"/>
            <a:ext cx="9393918" cy="369332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이곳을 제외한 나머지 어느 곳이든 마우스를 대고 </a:t>
            </a:r>
            <a:r>
              <a:rPr lang="ko-KR" altLang="en-US" dirty="0" err="1" smtClean="0"/>
              <a:t>스크롤하면</a:t>
            </a:r>
            <a:r>
              <a:rPr lang="ko-KR" altLang="en-US" dirty="0" smtClean="0"/>
              <a:t> 화면이 확대 또는 축소된다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cxnSp>
        <p:nvCxnSpPr>
          <p:cNvPr id="8" name="직선 화살표 연결선 7"/>
          <p:cNvCxnSpPr/>
          <p:nvPr/>
        </p:nvCxnSpPr>
        <p:spPr>
          <a:xfrm flipH="1" flipV="1">
            <a:off x="3532094" y="851647"/>
            <a:ext cx="869577" cy="842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83236" y="1577788"/>
            <a:ext cx="6527749" cy="646331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전체 유전체에 대하여 표시되는 곳이 박스로 표현된다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 박스를 마우스로 끌어서 움직이면 표시되는 영역이 바뀐다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038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9" y="0"/>
            <a:ext cx="11815062" cy="6858000"/>
          </a:xfrm>
          <a:prstGeom prst="rect">
            <a:avLst/>
          </a:prstGeom>
        </p:spPr>
      </p:pic>
      <p:cxnSp>
        <p:nvCxnSpPr>
          <p:cNvPr id="4" name="직선 화살표 연결선 3"/>
          <p:cNvCxnSpPr/>
          <p:nvPr/>
        </p:nvCxnSpPr>
        <p:spPr>
          <a:xfrm flipH="1" flipV="1">
            <a:off x="4221018" y="2918691"/>
            <a:ext cx="701964" cy="1025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90109" y="3943927"/>
            <a:ext cx="7638473" cy="92333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클릭을 하면 선택된 것 중심으로 총 </a:t>
            </a:r>
            <a:r>
              <a:rPr lang="en-US" altLang="ko-KR" dirty="0" smtClean="0"/>
              <a:t>7</a:t>
            </a:r>
            <a:r>
              <a:rPr lang="ko-KR" altLang="en-US" dirty="0" smtClean="0"/>
              <a:t>개의 샘플 이름이 왼쪽 창에 확대되어 표시된다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선택된 샘플은 검정색 상자로 표시된다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검정 상자 안에 마우스 포인터를 놓고 다시 클릭하면 원래대로 축소된다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929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9" y="0"/>
            <a:ext cx="11815062" cy="6858000"/>
          </a:xfrm>
          <a:prstGeom prst="rect">
            <a:avLst/>
          </a:prstGeom>
        </p:spPr>
      </p:pic>
      <p:cxnSp>
        <p:nvCxnSpPr>
          <p:cNvPr id="5" name="직선 화살표 연결선 4"/>
          <p:cNvCxnSpPr/>
          <p:nvPr/>
        </p:nvCxnSpPr>
        <p:spPr>
          <a:xfrm flipV="1">
            <a:off x="2384612" y="1228165"/>
            <a:ext cx="851647" cy="1030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3826" y="2259106"/>
            <a:ext cx="9116292" cy="646331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이쪽 화면에서 특정 </a:t>
            </a:r>
            <a:r>
              <a:rPr lang="en-US" altLang="ko-KR" dirty="0" smtClean="0"/>
              <a:t>clade</a:t>
            </a:r>
            <a:r>
              <a:rPr lang="ko-KR" altLang="en-US" dirty="0" smtClean="0"/>
              <a:t>에 마우스 포인터를 갖다 대면 그 이하의 영역이 선택된다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클릭을 하면 다음 슬라이드에서 보듯이 그 </a:t>
            </a:r>
            <a:r>
              <a:rPr lang="en-US" altLang="ko-KR" dirty="0" smtClean="0"/>
              <a:t>clade</a:t>
            </a:r>
            <a:r>
              <a:rPr lang="ko-KR" altLang="en-US" dirty="0" smtClean="0"/>
              <a:t>만 크게 확대된다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812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9" y="0"/>
            <a:ext cx="11815062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111623" y="340660"/>
            <a:ext cx="663389" cy="20618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250141" y="340660"/>
            <a:ext cx="851647" cy="20618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/>
          <p:cNvCxnSpPr/>
          <p:nvPr/>
        </p:nvCxnSpPr>
        <p:spPr>
          <a:xfrm flipV="1">
            <a:off x="1335741" y="618565"/>
            <a:ext cx="233083" cy="950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V="1">
            <a:off x="1344706" y="546848"/>
            <a:ext cx="1228165" cy="1021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51074" y="1568824"/>
            <a:ext cx="5279397" cy="369332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확대되어 표시된 영역을 전체 </a:t>
            </a:r>
            <a:r>
              <a:rPr lang="en-US" altLang="ko-KR" dirty="0" smtClean="0"/>
              <a:t>view</a:t>
            </a:r>
            <a:r>
              <a:rPr lang="ko-KR" altLang="en-US" dirty="0" smtClean="0"/>
              <a:t>에서 보여준다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cxnSp>
        <p:nvCxnSpPr>
          <p:cNvPr id="11" name="직선 화살표 연결선 10"/>
          <p:cNvCxnSpPr/>
          <p:nvPr/>
        </p:nvCxnSpPr>
        <p:spPr>
          <a:xfrm flipH="1" flipV="1">
            <a:off x="887506" y="2967318"/>
            <a:ext cx="1783976" cy="824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71482" y="3607405"/>
            <a:ext cx="5279397" cy="369332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이곳을 아무데나 클릭하면 원래대로 되돌아간다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850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9" y="0"/>
            <a:ext cx="11815062" cy="6858000"/>
          </a:xfrm>
          <a:prstGeom prst="rect">
            <a:avLst/>
          </a:prstGeom>
        </p:spPr>
      </p:pic>
      <p:cxnSp>
        <p:nvCxnSpPr>
          <p:cNvPr id="4" name="직선 화살표 연결선 3"/>
          <p:cNvCxnSpPr/>
          <p:nvPr/>
        </p:nvCxnSpPr>
        <p:spPr>
          <a:xfrm flipV="1">
            <a:off x="6669741" y="528918"/>
            <a:ext cx="627530" cy="959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82533" y="1488141"/>
            <a:ext cx="7610220" cy="646331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여기를 클릭하면 한번에 크게 확대되어 유전자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GenBank</a:t>
            </a:r>
            <a:r>
              <a:rPr lang="en-US" altLang="ko-KR" dirty="0" smtClean="0"/>
              <a:t> file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reference</a:t>
            </a:r>
            <a:r>
              <a:rPr lang="ko-KR" altLang="en-US" dirty="0" smtClean="0"/>
              <a:t>로 사용하여 </a:t>
            </a:r>
            <a:r>
              <a:rPr lang="en-US" altLang="ko-KR" dirty="0" err="1" smtClean="0"/>
              <a:t>parsnp</a:t>
            </a:r>
            <a:r>
              <a:rPr lang="ko-KR" altLang="en-US" dirty="0" smtClean="0"/>
              <a:t>를 실행한 경우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확인이 가능하다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55" y="3093695"/>
            <a:ext cx="6048375" cy="1447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009031" y="4643717"/>
            <a:ext cx="7610220" cy="369332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Feature </a:t>
            </a:r>
            <a:r>
              <a:rPr lang="ko-KR" altLang="en-US" dirty="0" smtClean="0"/>
              <a:t>위에 마우스 포인터를 대고 있으면 </a:t>
            </a:r>
            <a:r>
              <a:rPr lang="en-US" altLang="ko-KR" dirty="0" smtClean="0"/>
              <a:t>annotation </a:t>
            </a:r>
            <a:r>
              <a:rPr lang="ko-KR" altLang="en-US" dirty="0" smtClean="0"/>
              <a:t>정보가 나타난다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205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9" y="0"/>
            <a:ext cx="11815062" cy="6858000"/>
          </a:xfrm>
          <a:prstGeom prst="rect">
            <a:avLst/>
          </a:prstGeom>
        </p:spPr>
      </p:pic>
      <p:cxnSp>
        <p:nvCxnSpPr>
          <p:cNvPr id="5" name="직선 화살표 연결선 4"/>
          <p:cNvCxnSpPr/>
          <p:nvPr/>
        </p:nvCxnSpPr>
        <p:spPr>
          <a:xfrm flipH="1" flipV="1">
            <a:off x="5100918" y="2259106"/>
            <a:ext cx="2501153" cy="1452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 flipH="1" flipV="1">
            <a:off x="6382871" y="2330824"/>
            <a:ext cx="121920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V="1">
            <a:off x="7602071" y="2259106"/>
            <a:ext cx="824753" cy="1452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V="1">
            <a:off x="7602071" y="2259106"/>
            <a:ext cx="2788023" cy="1452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07692" y="3774142"/>
            <a:ext cx="5188757" cy="369332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어둡게 표시 곳은 </a:t>
            </a:r>
            <a:r>
              <a:rPr lang="en-US" altLang="ko-KR" dirty="0" smtClean="0"/>
              <a:t>alignment</a:t>
            </a:r>
            <a:r>
              <a:rPr lang="ko-KR" altLang="en-US" dirty="0" smtClean="0"/>
              <a:t>가 되지 못한 곳이다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0413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288</Words>
  <Application>Microsoft Office PowerPoint</Application>
  <PresentationFormat>와이드스크린</PresentationFormat>
  <Paragraphs>33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Lato</vt:lpstr>
      <vt:lpstr>맑은 고딕</vt:lpstr>
      <vt:lpstr>Arial</vt:lpstr>
      <vt:lpstr>Wingdings</vt:lpstr>
      <vt:lpstr>Office 테마</vt:lpstr>
      <vt:lpstr>Gingr 사용법</vt:lpstr>
      <vt:lpstr>Harvest란 무엇인가?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참고 자료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Gingr 사용법</dc:title>
  <dc:creator>user</dc:creator>
  <cp:lastModifiedBy>user</cp:lastModifiedBy>
  <cp:revision>6</cp:revision>
  <dcterms:created xsi:type="dcterms:W3CDTF">2017-11-13T07:02:08Z</dcterms:created>
  <dcterms:modified xsi:type="dcterms:W3CDTF">2017-11-13T07:39:22Z</dcterms:modified>
</cp:coreProperties>
</file>